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- Visual on this slide was generated with Microsoft Copilot.
- Logo ISG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 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 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interne : Les différents types de handicaps isg.docx, fourni par l’utilisatrice.
- Logo ISG fourni par l’utilisatrice.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5B8F"/>
          </a:solidFill>
          <a:ln w="12700">
            <a:solidFill>
              <a:srgbClr val="005B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60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Centre Santé &amp; Inclusion · ISG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378440" y="6473952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B60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Octobre 2025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df66badc06.png"/>
          <p:cNvPicPr>
            <a:picLocks noChangeAspect="1"/>
          </p:cNvPicPr>
          <p:nvPr/>
        </p:nvPicPr>
        <p:blipFill>
          <a:blip r:embed="rId3"/>
          <a:srcRect l="20964" r="20964"/>
          <a:stretch/>
        </p:blipFill>
        <p:spPr>
          <a:xfrm>
            <a:off x="6217920" y="0"/>
            <a:ext cx="59737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17920" y="0"/>
            <a:ext cx="5973775" cy="6858000"/>
          </a:xfrm>
          <a:prstGeom prst="rect">
            <a:avLst/>
          </a:prstGeom>
          <a:solidFill>
            <a:srgbClr val="003B5C">
              <a:alpha val="54000"/>
            </a:srgbClr>
          </a:solidFill>
          <a:ln w="12700">
            <a:solidFill>
              <a:srgbClr val="003B5C">
                <a:alpha val="0"/>
              </a:srgbClr>
            </a:solidFill>
            <a:prstDash val="solid"/>
          </a:ln>
        </p:spPr>
      </p:sp>
      <p:pic>
        <p:nvPicPr>
          <p:cNvPr id="4" name="Image 1" descr="/mnt/data/Logo ISG 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502920"/>
            <a:ext cx="1097280" cy="10972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1874520"/>
            <a:ext cx="5486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COMPRENDRE ET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ACCOMPAGNER LES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SITUATIONS DE HANDICAP</a:t>
            </a:r>
            <a:endParaRPr lang="en-US" sz="2900" dirty="0"/>
          </a:p>
        </p:txBody>
      </p:sp>
      <p:sp>
        <p:nvSpPr>
          <p:cNvPr id="6" name="Text 2"/>
          <p:cNvSpPr/>
          <p:nvPr/>
        </p:nvSpPr>
        <p:spPr>
          <a:xfrm>
            <a:off x="658368" y="4069080"/>
            <a:ext cx="5166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DECF4"/>
                </a:solidFill>
              </a:rPr>
              <a:t>Ressource pratique pour les équipes pédagogiques, administratives et les intervenants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658368" y="5166360"/>
            <a:ext cx="2560320" cy="310896"/>
          </a:xfrm>
          <a:prstGeom prst="roundRect">
            <a:avLst>
              <a:gd name="adj" fmla="val 23529"/>
            </a:avLst>
          </a:prstGeom>
          <a:solidFill>
            <a:srgbClr val="138A93"/>
          </a:solidFill>
          <a:ln w="12700">
            <a:solidFill>
              <a:srgbClr val="138A93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731520" y="5230368"/>
            <a:ext cx="2414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CENTRE SANTÉ &amp; INCLUSION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58368" y="571500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C542"/>
                </a:solidFill>
              </a:rPr>
              <a:t>ISG · Octobre 2025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REPÈRES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Le handicap : raisonner en termes d’obstacles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L’objectif n’est pas de poser un diagnostic, mais de rendre l’environnement accessible.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901952"/>
            <a:ext cx="2487168" cy="29260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53896" y="2176272"/>
            <a:ext cx="868680" cy="868680"/>
          </a:xfrm>
          <a:prstGeom prst="ellipse">
            <a:avLst/>
          </a:prstGeom>
          <a:solidFill>
            <a:srgbClr val="005B8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28216" y="241401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3273552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B5C"/>
                </a:solidFill>
              </a:rPr>
              <a:t>Repérer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32688" y="3822192"/>
            <a:ext cx="19385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83142"/>
                </a:solidFill>
              </a:rPr>
              <a:t>Dans quelle activité l’obstacle apparaît-il ?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511296" y="1901952"/>
            <a:ext cx="2487168" cy="2926080"/>
          </a:xfrm>
          <a:prstGeom prst="roundRect">
            <a:avLst>
              <a:gd name="adj" fmla="val 2941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06824" y="2176272"/>
            <a:ext cx="868680" cy="868680"/>
          </a:xfrm>
          <a:prstGeom prst="ellipse">
            <a:avLst/>
          </a:prstGeom>
          <a:solidFill>
            <a:srgbClr val="138A9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41401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767328" y="3273552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B5C"/>
                </a:solidFill>
              </a:rPr>
              <a:t>Échanger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785616" y="3822192"/>
            <a:ext cx="19385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83142"/>
                </a:solidFill>
              </a:rPr>
              <a:t>Quel outil ou environnement aide déjà ?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64224" y="1901952"/>
            <a:ext cx="2487168" cy="29260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159752" y="2176272"/>
            <a:ext cx="868680" cy="868680"/>
          </a:xfrm>
          <a:prstGeom prst="ellipse">
            <a:avLst/>
          </a:prstGeom>
          <a:solidFill>
            <a:srgbClr val="E9796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34072" y="241401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620256" y="3273552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B5C"/>
                </a:solidFill>
              </a:rPr>
              <a:t>Ajuster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638544" y="3822192"/>
            <a:ext cx="19385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83142"/>
                </a:solidFill>
              </a:rPr>
              <a:t>Quelle réponse compense l’obstacle sans changer la compétence visée ?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217152" y="1901952"/>
            <a:ext cx="2487168" cy="2926080"/>
          </a:xfrm>
          <a:prstGeom prst="roundRect">
            <a:avLst>
              <a:gd name="adj" fmla="val 2941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  <a:effectLst>
            <a:outerShdw blurRad="12700" dist="508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0012680" y="2176272"/>
            <a:ext cx="868680" cy="868680"/>
          </a:xfrm>
          <a:prstGeom prst="ellipse">
            <a:avLst/>
          </a:prstGeom>
          <a:solidFill>
            <a:srgbClr val="4A92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87000" y="241401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473184" y="3273552"/>
            <a:ext cx="19751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B5C"/>
                </a:solidFill>
              </a:rPr>
              <a:t>Vérifier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491472" y="3822192"/>
            <a:ext cx="19385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83142"/>
                </a:solidFill>
              </a:rPr>
              <a:t>L’ajustement fonctionne-t-il réellement ?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1874520" y="5212080"/>
            <a:ext cx="8412480" cy="658368"/>
          </a:xfrm>
          <a:prstGeom prst="roundRect">
            <a:avLst>
              <a:gd name="adj" fmla="val 11111"/>
            </a:avLst>
          </a:prstGeom>
          <a:solidFill>
            <a:srgbClr val="DFF2F6"/>
          </a:solidFill>
          <a:ln w="12700">
            <a:solidFill>
              <a:srgbClr val="DFF2F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48840" y="5422392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B5C"/>
                </a:solidFill>
              </a:rPr>
              <a:t>Principe clé : demander avant d’aider, respecter la confidentialité et éviter les suppositions.</a:t>
            </a:r>
            <a:endParaRPr lang="en-US" sz="14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PANORAMA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8 grandes familles de situations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Les besoins sont individuels : une même catégorie peut recouvrir des réalités très différentes.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1874520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6968" y="2057400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5B8F"/>
                </a:solidFill>
              </a:rPr>
              <a:t>01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86968" y="25877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Moteur &amp; mobilité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502152" y="1874520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2057400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8A93"/>
                </a:solidFill>
              </a:rPr>
              <a:t>02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703320" y="25877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Visuel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18504" y="1874520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9672" y="2057400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97963"/>
                </a:solidFill>
              </a:rPr>
              <a:t>03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519672" y="25877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Auditif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34856" y="1874520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36024" y="2057400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9270"/>
                </a:solidFill>
              </a:rPr>
              <a:t>04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9336024" y="25877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Troubles dys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" y="3538728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86968" y="3721608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5B8F"/>
                </a:solidFill>
              </a:rPr>
              <a:t>05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86968" y="4251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TDAH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3502152" y="3538728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03320" y="3721608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8A93"/>
                </a:solidFill>
              </a:rPr>
              <a:t>06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3703320" y="4251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Autisme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18504" y="3538728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19672" y="3721608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97963"/>
                </a:solidFill>
              </a:rPr>
              <a:t>07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519672" y="4251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Psychique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134856" y="3538728"/>
            <a:ext cx="2450592" cy="1280160"/>
          </a:xfrm>
          <a:prstGeom prst="roundRect">
            <a:avLst>
              <a:gd name="adj" fmla="val 5714"/>
            </a:avLst>
          </a:prstGeom>
          <a:solidFill>
            <a:srgbClr val="EEF6F8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36024" y="3721608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9270"/>
                </a:solidFill>
              </a:rPr>
              <a:t>08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9336024" y="4251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B5C"/>
                </a:solidFill>
              </a:rPr>
              <a:t>Maladie chronique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234440" y="5440680"/>
            <a:ext cx="9692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142"/>
                </a:solidFill>
              </a:rPr>
              <a:t>Visible ou invisible, permanent ou fluctuant : partir des répercussions concrètes sur les études et la vie de campus.</a:t>
            </a:r>
            <a:endParaRPr lang="en-US" sz="15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1/8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Mobilité, handicap moteur &amp; TMS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Déplacements, posture, manipulation, accès aux salles et événements.</a:t>
            </a:r>
            <a:endParaRPr lang="en-US" sz="1300" dirty="0"/>
          </a:p>
        </p:txBody>
      </p:sp>
      <p:pic>
        <p:nvPicPr>
          <p:cNvPr id="5" name="Image 0" descr="/mnt/data/4c28bed80c.png"/>
          <p:cNvPicPr>
            <a:picLocks noChangeAspect="1"/>
          </p:cNvPicPr>
          <p:nvPr/>
        </p:nvPicPr>
        <p:blipFill>
          <a:blip r:embed="rId3"/>
          <a:srcRect l="19597" r="19597"/>
          <a:stretch/>
        </p:blipFill>
        <p:spPr>
          <a:xfrm>
            <a:off x="658368" y="1764792"/>
            <a:ext cx="379476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5074920"/>
            <a:ext cx="3794760" cy="850392"/>
          </a:xfrm>
          <a:prstGeom prst="rect">
            <a:avLst/>
          </a:prstGeom>
          <a:solidFill>
            <a:srgbClr val="003B5C">
              <a:alpha val="93000"/>
            </a:srgbClr>
          </a:solidFill>
          <a:ln w="12700">
            <a:solidFill>
              <a:srgbClr val="003B5C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5285232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Adapter l’environnement,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pas le niveau d’exigence.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005B8F"/>
          </a:solidFill>
          <a:ln w="12700">
            <a:solidFill>
              <a:srgbClr val="005B8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Planifier des salles accessibles et limiter les changements de bâtiment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Prévoir mobilier réglable, pauses et temps d’installation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Autoriser ordinateur, dictée vocale ou prise de notes assistée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Vérifier l’itinéraire complet, l’évacuation, les transports et les stages</a:t>
            </a:r>
            <a:endParaRPr lang="en-US" sz="1220" dirty="0"/>
          </a:p>
        </p:txBody>
      </p:sp>
      <p:sp>
        <p:nvSpPr>
          <p:cNvPr id="12" name="Shape 9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toucher un fauteuil ou aider sans demander.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2/8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Handicap visuel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Lecture de petits caractères, graphiques, écrans projetés et repérage.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7F4F6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38A93"/>
                </a:solidFill>
              </a:rPr>
              <a:t>02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138A93"/>
          </a:solidFill>
          <a:ln w="12700">
            <a:solidFill>
              <a:srgbClr val="138A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Fournir des fichiers structurés, pas des images de texte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Décrire oralement les visuels utiles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Prévoir agrandissement, contraste et compatibilité lecteur d’écran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Envoyer plans et consignes en amont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Éviter « comme vous voyez ici » sans verbaliser.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3/8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Handicap auditif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Bruit, grands groupes, visioconférences, échanges rapides et fatigue.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9F0F7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005B8F"/>
                </a:solidFill>
              </a:rPr>
              <a:t>03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005B8F"/>
          </a:solidFill>
          <a:ln w="12700">
            <a:solidFill>
              <a:srgbClr val="005B8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Sous-titrer les vidéos et fournir les supports en amont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Parler face au groupe, une personne à la fois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Prévoir LSF, LPC, boucle magnétique ou microphone si besoin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Écrire les consignes, changements et alertes de sécurité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parler en tournant le dos.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4/8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Troubles spécifiques des apprentissages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Lecture, écriture, prise de notes, repérage ou expression orale.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7F4F6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38A93"/>
                </a:solidFill>
              </a:rPr>
              <a:t>04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138A93"/>
          </a:solidFill>
          <a:ln w="12700">
            <a:solidFill>
              <a:srgbClr val="138A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Aérer et hiérarchiser les textes ; utiliser des phrases courtes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Fournir les supports en amont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Autoriser synthèse vocale, dictée ou ordinateur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Découper les livrables et expliciter les critères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assimiler lenteur et manque de travail.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5/8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TDAH &amp; fonctions exécutives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Distractions, gestion du temps, démarrage, oublis et fatigue.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9F0F7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005B8F"/>
                </a:solidFill>
              </a:rPr>
              <a:t>05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005B8F"/>
          </a:solidFill>
          <a:ln w="12700">
            <a:solidFill>
              <a:srgbClr val="005B8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Rendre visibles objectifs, durée, étapes et échéances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Fractionner la séance et prévoir des pauses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Autoriser outils de planification et place calme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Donner un feedback fréquent, spécifique et bref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imposer une seule méthode d’organisation.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6/8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Trouble du spectre de l’autisme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Implicite, imprévus, surcharge sensorielle et groupes peu structurés.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7F4F6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38A93"/>
                </a:solidFill>
              </a:rPr>
              <a:t>06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138A93"/>
          </a:solidFill>
          <a:ln w="12700">
            <a:solidFill>
              <a:srgbClr val="138A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Expliciter attentes, rôles, règles et critères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Annoncer les changements tôt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Prévoir un environnement sensoriel ajusté et un espace de retrait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Proposer un interlocuteur stable et une communication écrite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forcer le contact visuel.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7/8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Handicap psychique &amp; santé mentale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Énergie, concentration, présence sur site, prise de parole et évaluations.</a:t>
            </a:r>
            <a:endParaRPr lang="en-US" sz="1300" dirty="0"/>
          </a:p>
        </p:txBody>
      </p:sp>
      <p:pic>
        <p:nvPicPr>
          <p:cNvPr id="5" name="Image 0" descr="/mnt/data/d0b6dc6637.png"/>
          <p:cNvPicPr>
            <a:picLocks noChangeAspect="1"/>
          </p:cNvPicPr>
          <p:nvPr/>
        </p:nvPicPr>
        <p:blipFill>
          <a:blip r:embed="rId3"/>
          <a:srcRect l="19597" r="19597"/>
          <a:stretch/>
        </p:blipFill>
        <p:spPr>
          <a:xfrm>
            <a:off x="658368" y="1764792"/>
            <a:ext cx="379476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5074920"/>
            <a:ext cx="3794760" cy="850392"/>
          </a:xfrm>
          <a:prstGeom prst="rect">
            <a:avLst/>
          </a:prstGeom>
          <a:solidFill>
            <a:srgbClr val="003B5C">
              <a:alpha val="93000"/>
            </a:srgbClr>
          </a:solidFill>
          <a:ln w="12700">
            <a:solidFill>
              <a:srgbClr val="003B5C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5285232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Adapter l’environnement,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pas le niveau d’exigence.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005B8F"/>
          </a:solidFill>
          <a:ln w="12700">
            <a:solidFill>
              <a:srgbClr val="005B8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Mettre en place un contact prévisible et confidentiel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Adapter temporairement rythme, échéances ou participation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Prévoir une reprise après absence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En crise, appliquer le protocole d’urgence et ne pas rester seul</a:t>
            </a:r>
            <a:endParaRPr lang="en-US" sz="1220" dirty="0"/>
          </a:p>
        </p:txBody>
      </p:sp>
      <p:sp>
        <p:nvSpPr>
          <p:cNvPr id="12" name="Shape 9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minimiser ni promettre le secret absolu en cas de danger.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FICHE 8/8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Maladie chronique, douleur, fatigue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Variabilité, soins, absences, récupération et risque de crise.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1764792"/>
            <a:ext cx="3794760" cy="4160520"/>
          </a:xfrm>
          <a:prstGeom prst="roundRect">
            <a:avLst>
              <a:gd name="adj" fmla="val 1928"/>
            </a:avLst>
          </a:prstGeom>
          <a:solidFill>
            <a:srgbClr val="E7F4F6"/>
          </a:solidFill>
          <a:ln w="12700">
            <a:solidFill>
              <a:srgbClr val="D0E0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2212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38A93"/>
                </a:solidFill>
              </a:rPr>
              <a:t>08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1188720" y="3840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ÉCHANGER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03B5C"/>
                </a:solidFill>
              </a:rPr>
              <a:t>AJUSTER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773168" y="1764792"/>
            <a:ext cx="672084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  <a:effectLst>
            <a:outerShdw blurRad="19050" dist="762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73168" y="1764792"/>
            <a:ext cx="73152" cy="2971800"/>
          </a:xfrm>
          <a:prstGeom prst="rect">
            <a:avLst/>
          </a:prstGeom>
          <a:solidFill>
            <a:srgbClr val="138A93"/>
          </a:solidFill>
          <a:ln w="12700">
            <a:solidFill>
              <a:srgbClr val="138A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92624" y="1947672"/>
            <a:ext cx="6355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B5C"/>
                </a:solidFill>
              </a:rPr>
              <a:t>Réponses mobilisables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92624" y="2386584"/>
            <a:ext cx="6336792" cy="2185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20" dirty="0">
                <a:solidFill>
                  <a:srgbClr val="183142"/>
                </a:solidFill>
              </a:rPr>
              <a:t>Prévoir flexibilité, rattrapage cadré et continuité des supports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Autoriser pauses, soins et matériel médical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Définir les consignes utiles en cas de crise sans diffuser le diagnostic</a:t>
            </a:r>
            <a:endParaRPr lang="en-US" sz="1220" dirty="0"/>
          </a:p>
          <a:p>
            <a:r>
              <a:rPr lang="en-US" sz="1220" dirty="0">
                <a:solidFill>
                  <a:srgbClr val="183142"/>
                </a:solidFill>
              </a:rPr>
              <a:t>Anticiper voyage, assurance et accès aux soins à l’étranger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4773168" y="5010912"/>
            <a:ext cx="6720840" cy="914400"/>
          </a:xfrm>
          <a:prstGeom prst="roundRect">
            <a:avLst>
              <a:gd name="adj" fmla="val 6000"/>
            </a:avLst>
          </a:prstGeom>
          <a:solidFill>
            <a:srgbClr val="FFF3F0"/>
          </a:solidFill>
          <a:ln w="12700">
            <a:solidFill>
              <a:srgbClr val="F2C4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0912" y="523036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97963"/>
                </a:solidFill>
              </a:rPr>
              <a:t>À éviter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989320" y="5193792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142"/>
                </a:solidFill>
              </a:rPr>
              <a:t>Ne pas improviser la conduite à tenir.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38A93"/>
                </a:solidFill>
              </a:rPr>
              <a:t>RÉFLEXE COMMUN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B5C"/>
                </a:solidFill>
              </a:rPr>
              <a:t>Que faire face à une difficulté 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18872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180"/>
                </a:solidFill>
              </a:rPr>
              <a:t>Un cadre simple et partagé pour agir sans stigmatiser.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530352" cy="530352"/>
          </a:xfrm>
          <a:prstGeom prst="ellipse">
            <a:avLst/>
          </a:prstGeom>
          <a:solidFill>
            <a:srgbClr val="005B8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83794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536192" y="1709928"/>
            <a:ext cx="1078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B5C"/>
                </a:solidFill>
              </a:rPr>
              <a:t>ÉCOUTER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907792" y="1709928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83142"/>
                </a:solidFill>
              </a:rPr>
              <a:t>Accueillir la demande sans exiger le diagnostic.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2532888"/>
            <a:ext cx="530352" cy="530352"/>
          </a:xfrm>
          <a:prstGeom prst="ellipse">
            <a:avLst/>
          </a:prstGeom>
          <a:solidFill>
            <a:srgbClr val="138A9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32688" y="267919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536192" y="2551176"/>
            <a:ext cx="1078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B5C"/>
                </a:solidFill>
              </a:rPr>
              <a:t>SÉCURISER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907792" y="2551176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83142"/>
                </a:solidFill>
              </a:rPr>
              <a:t>Traiter l’urgence immédiate et préserver la confidentialité.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3374136"/>
            <a:ext cx="530352" cy="530352"/>
          </a:xfrm>
          <a:prstGeom prst="ellipse">
            <a:avLst/>
          </a:prstGeom>
          <a:solidFill>
            <a:srgbClr val="E9796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2688" y="3520440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536192" y="3392424"/>
            <a:ext cx="1078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B5C"/>
                </a:solidFill>
              </a:rPr>
              <a:t>ORIENTER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07792" y="3392424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83142"/>
                </a:solidFill>
              </a:rPr>
              <a:t>Mettre en lien avec le référent handicap / Centre Santé &amp; Inclusion.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77240" y="4215384"/>
            <a:ext cx="530352" cy="530352"/>
          </a:xfrm>
          <a:prstGeom prst="ellipse">
            <a:avLst/>
          </a:prstGeom>
          <a:solidFill>
            <a:srgbClr val="4A927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436168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536192" y="4233672"/>
            <a:ext cx="1078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B5C"/>
                </a:solidFill>
              </a:rPr>
              <a:t>COORDONNER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907792" y="4233672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83142"/>
                </a:solidFill>
              </a:rPr>
              <a:t>Formaliser les aménagements utiles avec les acteurs concernés.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77240" y="5056632"/>
            <a:ext cx="530352" cy="530352"/>
          </a:xfrm>
          <a:prstGeom prst="ellipse">
            <a:avLst/>
          </a:prstGeom>
          <a:solidFill>
            <a:srgbClr val="003B5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32688" y="520293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36192" y="5074920"/>
            <a:ext cx="1078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B5C"/>
                </a:solidFill>
              </a:rPr>
              <a:t>SUIVRE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907792" y="5074920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83142"/>
                </a:solidFill>
              </a:rPr>
              <a:t>Vérifier l’efficacité et ajuster si nécessaire.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138160" y="1691640"/>
            <a:ext cx="3383280" cy="4160520"/>
          </a:xfrm>
          <a:prstGeom prst="roundRect">
            <a:avLst>
              <a:gd name="adj" fmla="val 2162"/>
            </a:avLst>
          </a:prstGeom>
          <a:solidFill>
            <a:srgbClr val="003B5C"/>
          </a:solidFill>
          <a:ln w="12700">
            <a:solidFill>
              <a:srgbClr val="003B5C"/>
            </a:solidFill>
            <a:prstDash val="solid"/>
          </a:ln>
        </p:spPr>
      </p:sp>
      <p:pic>
        <p:nvPicPr>
          <p:cNvPr id="26" name="Image 0" descr="/mnt/data/Logo ISG 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852" y="2057400"/>
            <a:ext cx="1417320" cy="141732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8641080" y="3703320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CENTRE SANTÉ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&amp; INCLUSION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8613648" y="4681728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DECF4"/>
                </a:solidFill>
              </a:rPr>
              <a:t>Une ressource pour les étudiants, les équipes et les intervenants.</a:t>
            </a:r>
            <a:endParaRPr lang="en-US" sz="13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B607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B1833FDF0394FA27AEA366F529C50" ma:contentTypeVersion="14" ma:contentTypeDescription="Crée un document." ma:contentTypeScope="" ma:versionID="ea9bc6b08ba370273f3ad9913f53de88">
  <xsd:schema xmlns:xsd="http://www.w3.org/2001/XMLSchema" xmlns:xs="http://www.w3.org/2001/XMLSchema" xmlns:p="http://schemas.microsoft.com/office/2006/metadata/properties" xmlns:ns2="cea08302-998a-43f0-91b4-347ef7cb17d0" xmlns:ns3="fb63aae5-905a-4e39-82d5-227340e736ac" targetNamespace="http://schemas.microsoft.com/office/2006/metadata/properties" ma:root="true" ma:fieldsID="ed307016c1ec52a4d28797724e1eb41f" ns2:_="" ns3:_="">
    <xsd:import namespace="cea08302-998a-43f0-91b4-347ef7cb17d0"/>
    <xsd:import namespace="fb63aae5-905a-4e39-82d5-227340e736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08302-998a-43f0-91b4-347ef7cb17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ddf95a95-14fa-414b-8a09-eb11d8a78c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63aae5-905a-4e39-82d5-227340e736a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930ad2b-6d48-4c5b-a8b1-4a4fd6da61d7}" ma:internalName="TaxCatchAll" ma:showField="CatchAllData" ma:web="fb63aae5-905a-4e39-82d5-227340e736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63aae5-905a-4e39-82d5-227340e736ac" xsi:nil="true"/>
    <lcf76f155ced4ddcb4097134ff3c332f xmlns="cea08302-998a-43f0-91b4-347ef7cb17d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29B841-6075-4B2D-86DA-C7475AF7441E}"/>
</file>

<file path=customXml/itemProps2.xml><?xml version="1.0" encoding="utf-8"?>
<ds:datastoreItem xmlns:ds="http://schemas.openxmlformats.org/officeDocument/2006/customXml" ds:itemID="{87354C0F-F222-4B6C-8FAD-73C4B0CC2F60}"/>
</file>

<file path=customXml/itemProps3.xml><?xml version="1.0" encoding="utf-8"?>
<ds:datastoreItem xmlns:ds="http://schemas.openxmlformats.org/officeDocument/2006/customXml" ds:itemID="{F6C422E7-207C-4377-9217-1C799F32D89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ISG International Business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Comprendre et accompagner les situations de handicap</dc:title>
  <dc:subject>Ressource handicap pour les parties prenantes de l’ISG</dc:subject>
  <dc:creator>Juliette Leroy</dc:creator>
  <cp:lastModifiedBy>Juliette Leroy</cp:lastModifiedBy>
  <cp:revision>2</cp:revision>
  <dcterms:created xsi:type="dcterms:W3CDTF">2026-10-07T08:36:47Z</dcterms:created>
  <dcterms:modified xsi:type="dcterms:W3CDTF">2026-10-07T08:39:41Z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0x010100059B1833FDF0394FA27AEA366F529C50</vt:lpwstr>
  </property>
</Properties>
</file>